
<file path=[Content_Types].xml><?xml version="1.0" encoding="utf-8"?>
<Types xmlns="http://schemas.openxmlformats.org/package/2006/content-types">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37.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56" r:id="rId2"/>
    <p:sldId id="257" r:id="rId3"/>
    <p:sldId id="258" r:id="rId4"/>
    <p:sldId id="259" r:id="rId5"/>
    <p:sldId id="260" r:id="rId6"/>
    <p:sldId id="261" r:id="rId7"/>
    <p:sldId id="262" r:id="rId8"/>
    <p:sldId id="263" r:id="rId9"/>
    <p:sldId id="264" r:id="rId10"/>
    <p:sldId id="265" r:id="rId11"/>
    <p:sldId id="275" r:id="rId12"/>
    <p:sldId id="266" r:id="rId13"/>
    <p:sldId id="267" r:id="rId14"/>
    <p:sldId id="268" r:id="rId15"/>
    <p:sldId id="276" r:id="rId16"/>
    <p:sldId id="277" r:id="rId17"/>
    <p:sldId id="279" r:id="rId18"/>
    <p:sldId id="269" r:id="rId19"/>
    <p:sldId id="278" r:id="rId20"/>
    <p:sldId id="270" r:id="rId21"/>
    <p:sldId id="280" r:id="rId22"/>
    <p:sldId id="271" r:id="rId23"/>
    <p:sldId id="281" r:id="rId24"/>
    <p:sldId id="272" r:id="rId25"/>
    <p:sldId id="282" r:id="rId26"/>
    <p:sldId id="283" r:id="rId27"/>
    <p:sldId id="273" r:id="rId28"/>
    <p:sldId id="274" r:id="rId29"/>
    <p:sldId id="284" r:id="rId30"/>
    <p:sldId id="287" r:id="rId31"/>
    <p:sldId id="286" r:id="rId32"/>
    <p:sldId id="288" r:id="rId33"/>
    <p:sldId id="289" r:id="rId34"/>
    <p:sldId id="292" r:id="rId35"/>
    <p:sldId id="285" r:id="rId36"/>
    <p:sldId id="293" r:id="rId37"/>
    <p:sldId id="290" r:id="rId38"/>
    <p:sldId id="294" r:id="rId39"/>
    <p:sldId id="295" r:id="rId40"/>
    <p:sldId id="291" r:id="rId41"/>
    <p:sldId id="296" r:id="rId42"/>
    <p:sldId id="298" r:id="rId43"/>
    <p:sldId id="29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1" d="100"/>
          <a:sy n="91" d="100"/>
        </p:scale>
        <p:origin x="-774" y="6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customXml" Target="../customXml/item2.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BD675-5A9A-4158-91A7-91AEC3C608E7}" type="datetimeFigureOut">
              <a:rPr lang="en-US" smtClean="0"/>
              <a:pPr/>
              <a:t>10/8/2020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6A6BD0-E3F8-47DB-96B1-B73AA4A73A73}"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A96A6BD0-E3F8-47DB-96B1-B73AA4A73A73}" type="slidenum">
              <a:rPr lang="en-IN" smtClean="0"/>
              <a:pPr/>
              <a:t>7</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294A391-A80D-45F4-802A-3B972089DF73}" type="datetimeFigureOut">
              <a:rPr lang="en-US" smtClean="0"/>
              <a:pPr/>
              <a:t>10/8/2020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6CF7FC36-F93C-43D0-9816-CA9B41CD338B}"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94A391-A80D-45F4-802A-3B972089DF73}" type="datetimeFigureOut">
              <a:rPr lang="en-US" smtClean="0"/>
              <a:pPr/>
              <a:t>10/8/2020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F7FC36-F93C-43D0-9816-CA9B41CD338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94A391-A80D-45F4-802A-3B972089DF73}" type="datetimeFigureOut">
              <a:rPr lang="en-US" smtClean="0"/>
              <a:pPr/>
              <a:t>10/8/2020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F7FC36-F93C-43D0-9816-CA9B41CD338B}"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94A391-A80D-45F4-802A-3B972089DF73}" type="datetimeFigureOut">
              <a:rPr lang="en-US" smtClean="0"/>
              <a:pPr/>
              <a:t>10/8/2020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F7FC36-F93C-43D0-9816-CA9B41CD338B}"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294A391-A80D-45F4-802A-3B972089DF73}" type="datetimeFigureOut">
              <a:rPr lang="en-US" smtClean="0"/>
              <a:pPr/>
              <a:t>10/8/2020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F7FC36-F93C-43D0-9816-CA9B41CD338B}"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94A391-A80D-45F4-802A-3B972089DF73}" type="datetimeFigureOut">
              <a:rPr lang="en-US" smtClean="0"/>
              <a:pPr/>
              <a:t>10/8/2020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CF7FC36-F93C-43D0-9816-CA9B41CD338B}"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294A391-A80D-45F4-802A-3B972089DF73}" type="datetimeFigureOut">
              <a:rPr lang="en-US" smtClean="0"/>
              <a:pPr/>
              <a:t>10/8/2020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CF7FC36-F93C-43D0-9816-CA9B41CD338B}"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294A391-A80D-45F4-802A-3B972089DF73}" type="datetimeFigureOut">
              <a:rPr lang="en-US" smtClean="0"/>
              <a:pPr/>
              <a:t>10/8/2020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CF7FC36-F93C-43D0-9816-CA9B41CD338B}"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94A391-A80D-45F4-802A-3B972089DF73}" type="datetimeFigureOut">
              <a:rPr lang="en-US" smtClean="0"/>
              <a:pPr/>
              <a:t>10/8/2020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CF7FC36-F93C-43D0-9816-CA9B41CD338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94A391-A80D-45F4-802A-3B972089DF73}" type="datetimeFigureOut">
              <a:rPr lang="en-US" smtClean="0"/>
              <a:pPr/>
              <a:t>10/8/2020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CF7FC36-F93C-43D0-9816-CA9B41CD338B}"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294A391-A80D-45F4-802A-3B972089DF73}" type="datetimeFigureOut">
              <a:rPr lang="en-US" smtClean="0"/>
              <a:pPr/>
              <a:t>10/8/2020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6CF7FC36-F93C-43D0-9816-CA9B41CD338B}"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94A391-A80D-45F4-802A-3B972089DF73}" type="datetimeFigureOut">
              <a:rPr lang="en-US" smtClean="0"/>
              <a:pPr/>
              <a:t>10/8/2020</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CF7FC36-F93C-43D0-9816-CA9B41CD338B}"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exploredatabase.com/2014/02/data-partitioning-strategies-in.htm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exploredatabase.com/2014/02/data-partitioning-strategies-in.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exploredatabase.com/2014/02/data-partitioning-strategies-in.htm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ADBMS</a:t>
            </a:r>
            <a:endParaRPr lang="en-IN" dirty="0"/>
          </a:p>
        </p:txBody>
      </p:sp>
      <p:sp>
        <p:nvSpPr>
          <p:cNvPr id="3" name="Subtitle 2"/>
          <p:cNvSpPr>
            <a:spLocks noGrp="1"/>
          </p:cNvSpPr>
          <p:nvPr>
            <p:ph type="subTitle" idx="1"/>
          </p:nvPr>
        </p:nvSpPr>
        <p:spPr/>
        <p:txBody>
          <a:bodyPr/>
          <a:lstStyle/>
          <a:p>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r>
              <a:rPr lang="en-IN" dirty="0"/>
              <a:t>Intra-query parallelism is achieved when several processors cooperate in the execution of a single query to improve the query’s response time. Intra-query parallelism is orthogonal to inter-query parallelism, in which multiple independent requests execute concurrently on several processors to improve the overall system throughput.</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There exist two forms of intra-query parallelism: operator-level parallelism and intra-operator parallelism. Operator-level parallelism is obtained by executing concurrently several operators of the same query. For example, consider a simple query that consists of a scan operator and an aggregation. The scan operator uses a selection condition to filter </a:t>
            </a:r>
            <a:r>
              <a:rPr lang="en-IN" dirty="0" err="1" smtClean="0"/>
              <a:t>tuples</a:t>
            </a:r>
            <a:r>
              <a:rPr lang="en-IN" dirty="0" smtClean="0"/>
              <a:t>. The aggregation calculates some statistics over all...</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Introduction to Database Parallelism</a:t>
            </a:r>
            <a:br>
              <a:rPr lang="en-IN" b="1" dirty="0"/>
            </a:br>
            <a:endParaRPr lang="en-IN" dirty="0"/>
          </a:p>
        </p:txBody>
      </p:sp>
      <p:sp>
        <p:nvSpPr>
          <p:cNvPr id="3" name="Content Placeholder 2"/>
          <p:cNvSpPr>
            <a:spLocks noGrp="1"/>
          </p:cNvSpPr>
          <p:nvPr>
            <p:ph idx="1"/>
          </p:nvPr>
        </p:nvSpPr>
        <p:spPr/>
        <p:txBody>
          <a:bodyPr>
            <a:normAutofit lnSpcReduction="10000"/>
          </a:bodyPr>
          <a:lstStyle/>
          <a:p>
            <a:r>
              <a:rPr lang="en-IN" dirty="0"/>
              <a:t>Database Parallelism is a method of implementing parallel processing in a database. An attempt to increase database functioning in a short period of time. Parallelism in the database covers all the operations that are usually going through in a database, like loading the data, transforming the data, executing the queries, etc. concurrently. This helps to improve data consistency, system performance, parallel access of data, by making use of multiple data sources, multiple system’s memory usages, multiple disk space occupation, Hierarchical flow with lesser time spent compared to individual process execution.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a:t>Types of Database Parallelism</a:t>
            </a:r>
          </a:p>
          <a:p>
            <a:r>
              <a:rPr lang="en-IN" dirty="0"/>
              <a:t>Parallelism has the following types as below:</a:t>
            </a:r>
          </a:p>
          <a:p>
            <a:r>
              <a:rPr lang="en-IN" dirty="0" err="1"/>
              <a:t>Interquery</a:t>
            </a:r>
            <a:r>
              <a:rPr lang="en-IN" dirty="0"/>
              <a:t> Parallelism</a:t>
            </a:r>
          </a:p>
          <a:p>
            <a:r>
              <a:rPr lang="en-IN" dirty="0"/>
              <a:t>Independent Parallelism</a:t>
            </a:r>
          </a:p>
          <a:p>
            <a:r>
              <a:rPr lang="en-IN" dirty="0"/>
              <a:t>Pipelined Parallelism</a:t>
            </a:r>
          </a:p>
          <a:p>
            <a:r>
              <a:rPr lang="en-IN" dirty="0" err="1"/>
              <a:t>Intraoperative</a:t>
            </a:r>
            <a:r>
              <a:rPr lang="en-IN" dirty="0"/>
              <a:t> Parallelism</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b="1" dirty="0"/>
              <a:t>1. </a:t>
            </a:r>
            <a:r>
              <a:rPr lang="en-IN" b="1" dirty="0" err="1"/>
              <a:t>Interquery</a:t>
            </a:r>
            <a:r>
              <a:rPr lang="en-IN" b="1" dirty="0"/>
              <a:t> Parallelism</a:t>
            </a:r>
          </a:p>
          <a:p>
            <a:r>
              <a:rPr lang="en-IN" dirty="0"/>
              <a:t>In </a:t>
            </a:r>
            <a:r>
              <a:rPr lang="en-IN" dirty="0" err="1"/>
              <a:t>interquery</a:t>
            </a:r>
            <a:r>
              <a:rPr lang="en-IN" dirty="0"/>
              <a:t> parallelism, there are different queries or transactions which are run in parallel. By doing this the throughput increases. The response time of transactions which are present will not be faster than the ones when running in isolation. The main purpose of </a:t>
            </a:r>
            <a:r>
              <a:rPr lang="en-IN" dirty="0" err="1"/>
              <a:t>interquery</a:t>
            </a:r>
            <a:r>
              <a:rPr lang="en-IN" dirty="0"/>
              <a:t> parallelism is that you can increase in transaction processing. It supports a significant number of transactions per second. The advantage of </a:t>
            </a:r>
            <a:r>
              <a:rPr lang="en-IN" dirty="0" err="1"/>
              <a:t>interquery</a:t>
            </a:r>
            <a:r>
              <a:rPr lang="en-IN" dirty="0"/>
              <a:t> parallelism is the implementation of multi-server and multithreaded systems</a:t>
            </a:r>
            <a:r>
              <a:rPr lang="en-IN" dirty="0" smtClean="0"/>
              <a:t>.</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smtClean="0"/>
              <a:t>It can efficiently handle a large number of client requests in a few seconds. When multiple requests are submitted then the system can execute the requests in parallel and increase the throughput. There are different server threads that can handle multiple requests at the same time.</a:t>
            </a:r>
          </a:p>
          <a:p>
            <a:endParaRPr lang="en-IN" dirty="0" smtClean="0"/>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err="1" smtClean="0"/>
              <a:t>Interquery</a:t>
            </a:r>
            <a:r>
              <a:rPr lang="en-IN" dirty="0" smtClean="0"/>
              <a:t> parallelism does not speed up the process as there is only one processor to take care of the query which is being executed. Every query is independent and relatively takes a very short time to execute. The more the number of users more the queries will be generated. </a:t>
            </a: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Without </a:t>
            </a:r>
            <a:r>
              <a:rPr lang="en-IN" dirty="0" err="1" smtClean="0"/>
              <a:t>interquery</a:t>
            </a:r>
            <a:r>
              <a:rPr lang="en-IN" dirty="0" smtClean="0"/>
              <a:t> parallelism, all queries will perform like a single processor in a time-shared manner. The queries are distributed over multiple processors. The </a:t>
            </a:r>
            <a:r>
              <a:rPr lang="en-IN" dirty="0" err="1" smtClean="0"/>
              <a:t>interquery</a:t>
            </a:r>
            <a:r>
              <a:rPr lang="en-IN" dirty="0" smtClean="0"/>
              <a:t> parallelism can be implemented successfully on SMP systems where the throughput can also be increased, and it supports concurrent users as well.</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a:t>2. </a:t>
            </a:r>
            <a:r>
              <a:rPr lang="en-IN" b="1" dirty="0" err="1"/>
              <a:t>Intraquery</a:t>
            </a:r>
            <a:r>
              <a:rPr lang="en-IN" b="1" dirty="0"/>
              <a:t> Parallelism</a:t>
            </a:r>
          </a:p>
          <a:p>
            <a:r>
              <a:rPr lang="en-IN" dirty="0" err="1"/>
              <a:t>Intraquery</a:t>
            </a:r>
            <a:r>
              <a:rPr lang="en-IN" dirty="0"/>
              <a:t> parallelism defines the execution of a query on multiple disks. </a:t>
            </a:r>
            <a:r>
              <a:rPr lang="en-IN" dirty="0" err="1"/>
              <a:t>Intraquery</a:t>
            </a:r>
            <a:r>
              <a:rPr lang="en-IN" dirty="0"/>
              <a:t> parallelism is capable of breaking a single query into multiple sub-tasks. These subtasks which are created can run in parallel using different processors for each. As a result of this, the overall elapsed time is the time needed to execute a single query. This kind of query is useful in systems where decisions are to be made.</a:t>
            </a: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decision support systems have long complex queries that are complex for the system as well. These systems are widely being used and the database vendors are thus increasing support for this type of query parallelism. The application decomposes the serial SQL. This happens when the query decomposes to lower-level operations like scan, join, sort and aggregation.</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a:t>Shared memory system</a:t>
            </a:r>
          </a:p>
          <a:p>
            <a:r>
              <a:rPr lang="en-IN" dirty="0"/>
              <a:t>Shared memory system uses multiple processors which is attached to a global shared memory via intercommunication channel or communication bus.</a:t>
            </a:r>
          </a:p>
          <a:p>
            <a:r>
              <a:rPr lang="en-IN" dirty="0"/>
              <a:t>Shared memory system have large amount of cache memory at each processors, so referencing of the shared memory is avoided.</a:t>
            </a:r>
          </a:p>
          <a:p>
            <a:r>
              <a:rPr lang="en-IN" dirty="0"/>
              <a:t>If a processor performs a write operation to memory location, the data should be updated or removed from that location.</a:t>
            </a:r>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a:t>The lower level operations thus distinguished are executed concurrently. This parallelism divides the database operation like index creation, database load, or SQL queries. These can be executed in parallel in a single database partition. This can be used as an advantage of multiple processors of the multiprocessor server. This parallelism takes advantage of data parallelism and pipeline parallelism.</a:t>
            </a: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It scans large indexes and tables. The index or data being used can be partitioned dynamically and queries can be executed in parts. The data can be partitioned based on key values whereas the table can be scanned and partitioned accordingly. It carries distinct operations that will be executed </a:t>
            </a:r>
            <a:r>
              <a:rPr lang="en-IN" dirty="0" err="1" smtClean="0"/>
              <a:t>parallelly</a:t>
            </a:r>
            <a:r>
              <a:rPr lang="en-IN" dirty="0" smtClean="0"/>
              <a:t>.</a:t>
            </a:r>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a:t>3. Pipelined Parallelism</a:t>
            </a:r>
          </a:p>
          <a:p>
            <a:r>
              <a:rPr lang="en-IN" dirty="0"/>
              <a:t>Pipeline partition breaks the task into the sequence of processing stages. As the concept of pipeline works, it takes the output of previous input and the results are giving as input to the next stage. It is limited and has limited scalability. It can parallelize all the tasks which are dependent and as a result can allow more cases or results to run in parallel</a:t>
            </a:r>
            <a:r>
              <a:rPr lang="en-IN" dirty="0" smtClean="0"/>
              <a:t>.</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A stage can consume multiple values before it sends an output which can affect the overall pipelining. The staged reading will start when one processor is being used and the pipeline starts filling with the data which is being read. The next stage will start running on another processor when data is there in the pipeline process and start filling the next pipeline.</a:t>
            </a:r>
          </a:p>
          <a:p>
            <a:endParaRPr lang="en-IN" dirty="0" smtClean="0"/>
          </a:p>
          <a:p>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a:t>4. </a:t>
            </a:r>
            <a:r>
              <a:rPr lang="en-IN" b="1" dirty="0" err="1"/>
              <a:t>Intraoperative</a:t>
            </a:r>
            <a:r>
              <a:rPr lang="en-IN" b="1" dirty="0"/>
              <a:t> Parallelism</a:t>
            </a:r>
          </a:p>
          <a:p>
            <a:r>
              <a:rPr lang="en-IN" dirty="0"/>
              <a:t>When a single relational operator given in a query works then it is </a:t>
            </a:r>
            <a:r>
              <a:rPr lang="en-IN" dirty="0" err="1"/>
              <a:t>intraoperative</a:t>
            </a:r>
            <a:r>
              <a:rPr lang="en-IN" dirty="0"/>
              <a:t> parallelism. In short, it paralyzes the execution of an individual query. Consider a query which is having joins. The query will be joining two tables on a particular common attribute. Parallelism is needed when the tables are huge in size. The order of </a:t>
            </a:r>
            <a:r>
              <a:rPr lang="en-IN" dirty="0" err="1"/>
              <a:t>tuples</a:t>
            </a:r>
            <a:r>
              <a:rPr lang="en-IN" dirty="0"/>
              <a:t> in a database does not matter in a relational database.</a:t>
            </a: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smtClean="0"/>
              <a:t>As a result, the tables can be arranged randomly. When a join is involved it is important that each record is matched with every other record in order to complete the join process. Parallelism helps in having the better performance of this query. Many relational operations are present which can help in parallel execution.</a:t>
            </a:r>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There are subsets of the query created which can involve many relational operators or sorting techniques so that operations can take place in parallel. The operations can be range partitioning sort, parallel external sort-merge, partitioned join, fragment and replicate join, partitioned parallel hash join, projection, aggregation, etc. The breaking of any individual query hence helps in improved performance.</a:t>
            </a: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b="1" dirty="0"/>
              <a:t>Advantages and Disadvantages of Database Parallelism</a:t>
            </a:r>
          </a:p>
          <a:p>
            <a:r>
              <a:rPr lang="en-IN" dirty="0"/>
              <a:t>Following advantages and disadvantages are explained below.</a:t>
            </a:r>
          </a:p>
          <a:p>
            <a:r>
              <a:rPr lang="en-IN" dirty="0"/>
              <a:t>It helps in breaking a query and running it over multiple nodes. It has different types that work in optimizing the process and providing better results.</a:t>
            </a:r>
          </a:p>
          <a:p>
            <a:r>
              <a:rPr lang="en-IN" dirty="0"/>
              <a:t>Parallelism breaks the queries and runs different threads of data.</a:t>
            </a:r>
          </a:p>
          <a:p>
            <a:r>
              <a:rPr lang="en-IN" dirty="0"/>
              <a:t>The resources are distributed and uniformly used.</a:t>
            </a:r>
          </a:p>
          <a:p>
            <a:r>
              <a:rPr lang="en-IN" dirty="0"/>
              <a:t>Parallelism improves the performance of the system.</a:t>
            </a:r>
          </a:p>
          <a:p>
            <a:r>
              <a:rPr lang="en-IN" dirty="0"/>
              <a:t>The disadvantage of database parallelism is that it is not scalable and is limited.</a:t>
            </a:r>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a:t>Conclusion</a:t>
            </a:r>
          </a:p>
          <a:p>
            <a:r>
              <a:rPr lang="en-IN" dirty="0"/>
              <a:t>Thus it is the most efficient way of using a database. Distributing the data helps in using the resources in a utilized way. Parallelism improves system performance and helps in maintaining data properly. A large task when divided into smaller tasks hence speeds up the process.</a:t>
            </a:r>
          </a:p>
          <a:p>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smtClean="0"/>
              <a:t>Comparison of Data-Partitioning Strategies in Parallel Database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a:t>Advantages of Shared memory </a:t>
            </a:r>
            <a:r>
              <a:rPr lang="en-IN" b="1" dirty="0" err="1"/>
              <a:t>system</a:t>
            </a:r>
            <a:r>
              <a:rPr lang="en-IN" dirty="0" err="1"/>
              <a:t>Data</a:t>
            </a:r>
            <a:r>
              <a:rPr lang="en-IN" dirty="0"/>
              <a:t> is easily accessible to any processor.</a:t>
            </a:r>
          </a:p>
          <a:p>
            <a:r>
              <a:rPr lang="en-IN" dirty="0"/>
              <a:t>One processor can send message to other efficiently.</a:t>
            </a:r>
          </a:p>
          <a:p>
            <a:r>
              <a:rPr lang="en-IN" b="1" dirty="0"/>
              <a:t>Disadvantages of Shared memory </a:t>
            </a:r>
            <a:r>
              <a:rPr lang="en-IN" b="1" dirty="0" err="1"/>
              <a:t>system</a:t>
            </a:r>
            <a:r>
              <a:rPr lang="en-IN" dirty="0" err="1"/>
              <a:t>Waiting</a:t>
            </a:r>
            <a:r>
              <a:rPr lang="en-IN" dirty="0"/>
              <a:t> time of processors is increased due to more number of processors.</a:t>
            </a:r>
          </a:p>
          <a:p>
            <a:r>
              <a:rPr lang="en-IN" dirty="0"/>
              <a:t>Bandwidth problem.</a:t>
            </a:r>
          </a:p>
          <a:p>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IN" dirty="0" smtClean="0"/>
              <a:t>The workload of the system</a:t>
            </a:r>
          </a:p>
          <a:p>
            <a:r>
              <a:rPr lang="en-IN" dirty="0" smtClean="0"/>
              <a:t/>
            </a:r>
            <a:br>
              <a:rPr lang="en-IN" dirty="0" smtClean="0"/>
            </a:br>
            <a:r>
              <a:rPr lang="en-IN" dirty="0" smtClean="0"/>
              <a:t>a.       What is the size of the database?</a:t>
            </a:r>
          </a:p>
          <a:p>
            <a:r>
              <a:rPr lang="en-IN" dirty="0" smtClean="0"/>
              <a:t>b.      How many users are accessing the system?</a:t>
            </a:r>
          </a:p>
          <a:p>
            <a:r>
              <a:rPr lang="en-IN" dirty="0" smtClean="0"/>
              <a:t>c.       What type of accesses they are? (reading/writing) and so on.</a:t>
            </a:r>
          </a:p>
          <a:p>
            <a:r>
              <a:rPr lang="en-IN" dirty="0" smtClean="0"/>
              <a:t/>
            </a:r>
            <a:br>
              <a:rPr lang="en-IN" dirty="0" smtClean="0"/>
            </a:br>
            <a:r>
              <a:rPr lang="en-IN" dirty="0" smtClean="0"/>
              <a:t>What type of data-accesses? (Scanning the entire relation, Point queries, Range queries).</a:t>
            </a:r>
          </a:p>
          <a:p>
            <a:r>
              <a:rPr lang="en-IN" dirty="0" smtClean="0"/>
              <a:t/>
            </a:r>
            <a:br>
              <a:rPr lang="en-IN" dirty="0" smtClean="0"/>
            </a:br>
            <a:endParaRPr lang="en-IN" dirty="0" smtClean="0"/>
          </a:p>
          <a:p>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r>
              <a:rPr lang="en-IN" dirty="0" smtClean="0"/>
              <a:t>The nature of data stored in the table.</a:t>
            </a:r>
          </a:p>
          <a:p>
            <a:r>
              <a:rPr lang="en-IN" dirty="0" smtClean="0"/>
              <a:t/>
            </a:r>
            <a:br>
              <a:rPr lang="en-IN" dirty="0" smtClean="0"/>
            </a:br>
            <a:r>
              <a:rPr lang="en-IN" dirty="0" smtClean="0"/>
              <a:t>a.       The data types</a:t>
            </a:r>
          </a:p>
          <a:p>
            <a:r>
              <a:rPr lang="en-IN" dirty="0" smtClean="0"/>
              <a:t>b.      Cardinality of data of every column (uniqueness of values stored in a column) etc.</a:t>
            </a:r>
          </a:p>
          <a:p>
            <a:r>
              <a:rPr lang="en-IN" dirty="0" smtClean="0"/>
              <a:t/>
            </a:r>
            <a:br>
              <a:rPr lang="en-IN" dirty="0" smtClean="0"/>
            </a:br>
            <a:r>
              <a:rPr lang="en-IN" dirty="0" smtClean="0"/>
              <a:t>The above are not the complete list. Different systems try with different options. In this post, let us discuss about select of partitioning strategies based on the access type on data, </a:t>
            </a:r>
            <a:r>
              <a:rPr lang="en-IN" dirty="0" err="1" smtClean="0"/>
              <a:t>i.e</a:t>
            </a:r>
            <a:r>
              <a:rPr lang="en-IN" dirty="0" smtClean="0"/>
              <a:t>, based on the type of query which tries to scan the entire relation, range queries or point queries.</a:t>
            </a:r>
          </a:p>
          <a:p>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Let us use the following three queries for explaining the concept;</a:t>
            </a:r>
          </a:p>
          <a:p>
            <a:r>
              <a:rPr lang="en-IN" dirty="0" smtClean="0"/>
              <a:t/>
            </a:r>
            <a:br>
              <a:rPr lang="en-IN" dirty="0" smtClean="0"/>
            </a:br>
            <a:r>
              <a:rPr lang="en-IN" dirty="0" smtClean="0"/>
              <a:t>  A.      SELECT * FROM Employee WHERE </a:t>
            </a:r>
            <a:r>
              <a:rPr lang="en-IN" dirty="0" err="1" smtClean="0"/>
              <a:t>Emp_ID</a:t>
            </a:r>
            <a:r>
              <a:rPr lang="en-IN" dirty="0" smtClean="0"/>
              <a:t> = ‘E101’; (Assume </a:t>
            </a:r>
            <a:r>
              <a:rPr lang="en-IN" dirty="0" err="1" smtClean="0"/>
              <a:t>Emp_ID</a:t>
            </a:r>
            <a:r>
              <a:rPr lang="en-IN" dirty="0" smtClean="0"/>
              <a:t> is Primary key)</a:t>
            </a:r>
            <a:br>
              <a:rPr lang="en-IN" dirty="0" smtClean="0"/>
            </a:br>
            <a:r>
              <a:rPr lang="en-IN" dirty="0" smtClean="0"/>
              <a:t>  B.      SELECT * FROM Employee WHERE </a:t>
            </a:r>
            <a:r>
              <a:rPr lang="en-IN" dirty="0" err="1" smtClean="0"/>
              <a:t>EName</a:t>
            </a:r>
            <a:r>
              <a:rPr lang="en-IN" dirty="0" smtClean="0"/>
              <a:t> = ‘</a:t>
            </a:r>
            <a:r>
              <a:rPr lang="en-IN" dirty="0" err="1" smtClean="0"/>
              <a:t>Murugan</a:t>
            </a:r>
            <a:r>
              <a:rPr lang="en-IN" dirty="0" smtClean="0"/>
              <a:t>’; (Assume </a:t>
            </a:r>
            <a:r>
              <a:rPr lang="en-IN" dirty="0" err="1" smtClean="0"/>
              <a:t>EName</a:t>
            </a:r>
            <a:r>
              <a:rPr lang="en-IN" dirty="0" smtClean="0"/>
              <a:t> is non-key attribute)</a:t>
            </a:r>
            <a:br>
              <a:rPr lang="en-IN" dirty="0" smtClean="0"/>
            </a:br>
            <a:r>
              <a:rPr lang="en-IN" dirty="0" smtClean="0"/>
              <a:t>  C.      SELECT * FROM Employee ORDER BY Phone;</a:t>
            </a:r>
            <a:br>
              <a:rPr lang="en-IN" dirty="0" smtClean="0"/>
            </a:br>
            <a:r>
              <a:rPr lang="en-IN" dirty="0" smtClean="0"/>
              <a:t>  D.      SELECT * FROM Employee WHERE Salary BETWEEN 10000 AND 20000;</a:t>
            </a:r>
          </a:p>
          <a:p>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hlinkClick r:id="rId2"/>
              </a:rPr>
              <a:t>1.Round-robin Technique</a:t>
            </a:r>
            <a:endParaRPr lang="en-IN" b="1" dirty="0" smtClean="0"/>
          </a:p>
          <a:p>
            <a:r>
              <a:rPr lang="en-IN" dirty="0" smtClean="0"/>
              <a:t>Round-robin partitioning strategy partitions the given relational table into set of disks based on the position of the records. That is, it sends </a:t>
            </a:r>
            <a:r>
              <a:rPr lang="en-IN" dirty="0" err="1" smtClean="0"/>
              <a:t>i</a:t>
            </a:r>
            <a:r>
              <a:rPr lang="en-IN" baseline="30000" dirty="0" err="1" smtClean="0"/>
              <a:t>th</a:t>
            </a:r>
            <a:r>
              <a:rPr lang="en-IN" dirty="0" smtClean="0"/>
              <a:t> record into disk (</a:t>
            </a:r>
            <a:r>
              <a:rPr lang="en-IN" dirty="0" err="1" smtClean="0"/>
              <a:t>i</a:t>
            </a:r>
            <a:r>
              <a:rPr lang="en-IN" dirty="0" smtClean="0"/>
              <a:t> mod n). hence, this strategy ensures even distribution of records into available disks.</a:t>
            </a:r>
          </a:p>
          <a:p>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t>Advantages:</a:t>
            </a:r>
          </a:p>
          <a:p>
            <a:r>
              <a:rPr lang="en-IN" dirty="0" smtClean="0"/>
              <a:t>Suitable for queries which requires scanning the entire relation. For example, Query C can be handled efficiently by distributing data evenly among the available disks.</a:t>
            </a:r>
          </a:p>
          <a:p>
            <a:r>
              <a:rPr lang="en-IN" dirty="0" smtClean="0"/>
              <a:t>Due to even distribution of records, the workload is well balanced among disks.</a:t>
            </a:r>
          </a:p>
          <a:p>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IN" dirty="0" smtClean="0"/>
              <a:t>The above said data-partitioning strategies are useful in partitioning data across several processors to establish a complete parallel system. Here, the term ‘Complete Parallel System’ means the Parallel Database System which can deliver the expected improvement in the performance of the whole system. Hence, it cannot be achieved directly without considering how the database is going to be accessed by the end user and other related details.</a:t>
            </a:r>
          </a:p>
          <a:p>
            <a:r>
              <a:rPr lang="en-IN" dirty="0" smtClean="0"/>
              <a:t>The following list would help us in choosing the right partitioning technique;</a:t>
            </a:r>
          </a:p>
          <a:p>
            <a:r>
              <a:rPr lang="en-IN" dirty="0" smtClean="0"/>
              <a:t/>
            </a:r>
            <a:br>
              <a:rPr lang="en-IN" dirty="0" smtClean="0"/>
            </a:br>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smtClean="0"/>
              <a:t>Disadvantages:</a:t>
            </a:r>
          </a:p>
          <a:p>
            <a:r>
              <a:rPr lang="en-IN" dirty="0" smtClean="0"/>
              <a:t>Records are not distributed in any order in this strategy. Hence, we cannot handle point queries and range queries efficiently (when compared to other strategies). So, the strategy is not well suited for Point and Range queries. Query A, B and D cannot be answered efficiently (when compared to other strategies. That is, for example, query b can be answered efficiently if Hash partitioning strategy is used)</a:t>
            </a:r>
          </a:p>
          <a:p>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hlinkClick r:id="rId2"/>
              </a:rPr>
              <a:t>2. </a:t>
            </a:r>
            <a:r>
              <a:rPr lang="en-IN" b="1" dirty="0" err="1" smtClean="0">
                <a:hlinkClick r:id="rId2"/>
              </a:rPr>
              <a:t>HashPartitioning</a:t>
            </a:r>
            <a:endParaRPr lang="en-IN" b="1" dirty="0" smtClean="0"/>
          </a:p>
          <a:p>
            <a:r>
              <a:rPr lang="en-IN" dirty="0" smtClean="0"/>
              <a:t>Hash partitioning strategy works by using a hash function which is designed to distribute the records into many disks based on the input values (partitioning attribute values).</a:t>
            </a:r>
          </a:p>
          <a:p>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r>
              <a:rPr lang="en-IN" b="1" dirty="0" smtClean="0"/>
              <a:t>Advantages:</a:t>
            </a:r>
          </a:p>
          <a:p>
            <a:r>
              <a:rPr lang="en-IN" dirty="0" smtClean="0"/>
              <a:t>Sequential scan can be done efficiently. Query C can be answered efficiently as the data are available in all the disks, sorting can be done in parallel</a:t>
            </a:r>
          </a:p>
          <a:p>
            <a:r>
              <a:rPr lang="en-IN" dirty="0" smtClean="0"/>
              <a:t>Well balanced data distribution is possible provided that good portioning attributes are chosen and good hash function is chosen.</a:t>
            </a:r>
          </a:p>
          <a:p>
            <a:r>
              <a:rPr lang="en-IN" dirty="0" smtClean="0"/>
              <a:t>Point queries can be executed very efficiently compare to Round-robin partitioning. The reason is, in Round-robin technique to answer query B, one has to search in all the disks. But in the case of Hash partitioning the similar values could be found in one location only. Hence, the other processors could be used to handle other queries. This leads to higher </a:t>
            </a:r>
            <a:r>
              <a:rPr lang="en-IN" b="1" dirty="0" smtClean="0"/>
              <a:t>Transaction throughput</a:t>
            </a:r>
            <a:r>
              <a:rPr lang="en-IN" dirty="0" smtClean="0"/>
              <a:t>.</a:t>
            </a:r>
          </a:p>
          <a:p>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smtClean="0"/>
              <a:t>Disadvantages:</a:t>
            </a:r>
          </a:p>
          <a:p>
            <a:r>
              <a:rPr lang="en-IN" dirty="0" smtClean="0"/>
              <a:t>It is difficult to answer range queries (when compared to Range partitioning technique). The data distributed unevenly. Hence, to answer Query D, we have to use all the processors.</a:t>
            </a:r>
          </a:p>
          <a:p>
            <a:r>
              <a:rPr lang="en-IN" dirty="0" smtClean="0"/>
              <a:t>Not good for partitioning on non-partitioning attributes. Suppose, if the table Employee is partitioned using Hash partitioning on </a:t>
            </a:r>
            <a:r>
              <a:rPr lang="en-IN" dirty="0" err="1" smtClean="0"/>
              <a:t>Emp_ID</a:t>
            </a:r>
            <a:r>
              <a:rPr lang="en-IN" dirty="0" smtClean="0"/>
              <a:t> attribute, then query B has to scan all the disks</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a:t>Shared Disk System</a:t>
            </a:r>
          </a:p>
          <a:p>
            <a:r>
              <a:rPr lang="en-IN" dirty="0"/>
              <a:t>Shared disk system uses multiple processors which are accessible to multiple disks via intercommunication channel and every processor has local memory.</a:t>
            </a:r>
          </a:p>
          <a:p>
            <a:r>
              <a:rPr lang="en-IN" dirty="0"/>
              <a:t>Each processor has its own memory so the data sharing is efficient.</a:t>
            </a:r>
          </a:p>
          <a:p>
            <a:r>
              <a:rPr lang="en-IN" dirty="0"/>
              <a:t>The system built around this system are called as clusters.</a:t>
            </a:r>
          </a:p>
          <a:p>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hlinkClick r:id="rId2"/>
              </a:rPr>
              <a:t>3. </a:t>
            </a:r>
            <a:r>
              <a:rPr lang="en-IN" b="1" dirty="0" err="1" smtClean="0">
                <a:hlinkClick r:id="rId2"/>
              </a:rPr>
              <a:t>RangePartitioning</a:t>
            </a:r>
            <a:endParaRPr lang="en-IN" b="1" dirty="0" smtClean="0"/>
          </a:p>
          <a:p>
            <a:r>
              <a:rPr lang="en-IN" dirty="0" smtClean="0"/>
              <a:t>Range partitioning strategy partitions the data based on the partitioning attributes values. We need to find set of range vectors on which we are about to partition. For example, the records with Salary range 100 to 5000 will be in disk 1, 5001 to 10000 in disk 2, and so on</a:t>
            </a:r>
            <a:r>
              <a:rPr lang="en-IN" dirty="0" smtClean="0"/>
              <a:t>.</a:t>
            </a:r>
            <a:endParaRPr lang="en-IN"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t>Advantages:</a:t>
            </a:r>
          </a:p>
          <a:p>
            <a:r>
              <a:rPr lang="en-IN" dirty="0" smtClean="0"/>
              <a:t>Sequential scan can be done in parallel using all the processors. Query C can be executed efficiently.</a:t>
            </a:r>
          </a:p>
          <a:p>
            <a:r>
              <a:rPr lang="en-IN" dirty="0" smtClean="0"/>
              <a:t>Well balanced data distribution is possible, only if good partitioning vector is chosen. One has to choose the partitioning vector which would at least near equally into many disks.</a:t>
            </a:r>
          </a:p>
          <a:p>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Point queries can be handled efficiently just like Hash partitioning (when compare to Round-robin technique). Queries A and B can be handled efficiently.</a:t>
            </a:r>
          </a:p>
          <a:p>
            <a:r>
              <a:rPr lang="en-IN" dirty="0" smtClean="0"/>
              <a:t>For range queries, according to the range given in the query, we may need to scan one to few disks as whole. Hence, Range queries can be handled efficiently. Query D can be executed efficiently (if not execution skew present).</a:t>
            </a:r>
          </a:p>
          <a:p>
            <a:r>
              <a:rPr lang="en-IN" dirty="0" smtClean="0"/>
              <a:t>Higher throughput and good response time.</a:t>
            </a:r>
          </a:p>
          <a:p>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smtClean="0"/>
              <a:t>Disadvantages:</a:t>
            </a:r>
          </a:p>
          <a:p>
            <a:r>
              <a:rPr lang="en-IN" dirty="0" smtClean="0"/>
              <a:t>If the query specifies large range values, </a:t>
            </a:r>
            <a:r>
              <a:rPr lang="en-IN" dirty="0" err="1" smtClean="0"/>
              <a:t>i.e</a:t>
            </a:r>
            <a:r>
              <a:rPr lang="en-IN" dirty="0" smtClean="0"/>
              <a:t>, if the result consists of large number of records in very few disks among the available disk, an I/O bottleneck may be created on those disks. This is called Execution skew. If the same query executed in Round-robin or Hash partitioned disks, we could get better performance compared to Range partitioning.</a:t>
            </a:r>
          </a:p>
          <a:p>
            <a:endParaRPr lang="en-IN" dirty="0" smtClean="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b="1" dirty="0"/>
              <a:t>Advantages of Shared Disk </a:t>
            </a:r>
            <a:r>
              <a:rPr lang="en-IN" b="1" dirty="0" smtClean="0"/>
              <a:t>System</a:t>
            </a:r>
          </a:p>
          <a:p>
            <a:r>
              <a:rPr lang="en-IN" dirty="0" smtClean="0"/>
              <a:t>Fault </a:t>
            </a:r>
            <a:r>
              <a:rPr lang="en-IN" dirty="0"/>
              <a:t>tolerance is achieved using shared disk system.</a:t>
            </a:r>
            <a:br>
              <a:rPr lang="en-IN" dirty="0"/>
            </a:br>
            <a:r>
              <a:rPr lang="en-IN" b="1" dirty="0"/>
              <a:t>Fault tolerance:</a:t>
            </a:r>
            <a:r>
              <a:rPr lang="en-IN" dirty="0"/>
              <a:t> If a processor or its memory fails, the other processor can complete the task. This is called as fault tolerance.</a:t>
            </a:r>
          </a:p>
          <a:p>
            <a:r>
              <a:rPr lang="en-IN" b="1" dirty="0"/>
              <a:t>Disadvantage of Shared Disk </a:t>
            </a:r>
            <a:r>
              <a:rPr lang="en-IN" b="1" dirty="0" smtClean="0"/>
              <a:t>System</a:t>
            </a:r>
          </a:p>
          <a:p>
            <a:r>
              <a:rPr lang="en-IN" dirty="0" smtClean="0"/>
              <a:t>Shared </a:t>
            </a:r>
            <a:r>
              <a:rPr lang="en-IN" dirty="0"/>
              <a:t>disk system has limited scalability as large amount of data travels through the interconnection channel.</a:t>
            </a:r>
          </a:p>
          <a:p>
            <a:r>
              <a:rPr lang="en-IN" dirty="0"/>
              <a:t>If more processors are added the existing processors are slowed down.</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IN" b="1" dirty="0"/>
              <a:t>Applications of Shared Disk System</a:t>
            </a:r>
            <a:r>
              <a:rPr lang="en-IN" dirty="0" smtClean="0"/>
              <a:t/>
            </a:r>
            <a:br>
              <a:rPr lang="en-IN" dirty="0" smtClean="0"/>
            </a:br>
            <a:r>
              <a:rPr lang="en-IN" b="1" dirty="0"/>
              <a:t>Digital Equipment Corporation(DEC</a:t>
            </a:r>
            <a:r>
              <a:rPr lang="en-IN" b="1" dirty="0" smtClean="0"/>
              <a:t>):</a:t>
            </a:r>
          </a:p>
          <a:p>
            <a:r>
              <a:rPr lang="en-IN" dirty="0" smtClean="0"/>
              <a:t>DEC </a:t>
            </a:r>
            <a:r>
              <a:rPr lang="en-IN" dirty="0"/>
              <a:t>cluster running relational databases use the shared disk system and now owned by Oracle</a:t>
            </a:r>
            <a:r>
              <a:rPr lang="en-IN" dirty="0" smtClean="0"/>
              <a:t>.</a:t>
            </a:r>
          </a:p>
          <a:p>
            <a:r>
              <a:rPr lang="en-IN" dirty="0" smtClean="0"/>
              <a:t>Shared </a:t>
            </a:r>
            <a:r>
              <a:rPr lang="en-IN" dirty="0"/>
              <a:t>nothing disk system</a:t>
            </a:r>
          </a:p>
          <a:p>
            <a:r>
              <a:rPr lang="en-IN" dirty="0"/>
              <a:t>Each processor in the shared nothing system has its own local memory and local disk.</a:t>
            </a:r>
          </a:p>
          <a:p>
            <a:r>
              <a:rPr lang="en-IN" dirty="0"/>
              <a:t>Processors can communicate with each other through intercommunication channel.</a:t>
            </a:r>
          </a:p>
          <a:p>
            <a:r>
              <a:rPr lang="en-IN" dirty="0"/>
              <a:t>Any processor can act as a server to serve the data which is stored on local disk.</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b="1" dirty="0"/>
              <a:t>Advantages of Shared nothing disk </a:t>
            </a:r>
            <a:r>
              <a:rPr lang="en-IN" b="1" dirty="0" smtClean="0"/>
              <a:t>system</a:t>
            </a:r>
          </a:p>
          <a:p>
            <a:r>
              <a:rPr lang="en-IN" dirty="0" smtClean="0"/>
              <a:t>Number </a:t>
            </a:r>
            <a:r>
              <a:rPr lang="en-IN" dirty="0"/>
              <a:t>of processors and disk can be connected as per the requirement in share nothing disk system.</a:t>
            </a:r>
          </a:p>
          <a:p>
            <a:r>
              <a:rPr lang="en-IN" dirty="0"/>
              <a:t>Shared nothing disk system can support for many processor, which makes the system more scalable.</a:t>
            </a:r>
          </a:p>
          <a:p>
            <a:r>
              <a:rPr lang="en-IN" b="1" dirty="0"/>
              <a:t>Disadvantages of Shared nothing disk </a:t>
            </a:r>
            <a:r>
              <a:rPr lang="en-IN" b="1" dirty="0" err="1"/>
              <a:t>system</a:t>
            </a:r>
            <a:r>
              <a:rPr lang="en-IN" dirty="0" err="1"/>
              <a:t>Data</a:t>
            </a:r>
            <a:r>
              <a:rPr lang="en-IN" dirty="0"/>
              <a:t> partitioning is required in shared nothing disk system.</a:t>
            </a:r>
          </a:p>
          <a:p>
            <a:r>
              <a:rPr lang="en-IN" dirty="0"/>
              <a:t>Cost of communication for accessing local disk is much higher.</a:t>
            </a:r>
          </a:p>
          <a:p>
            <a:r>
              <a:rPr lang="en-IN" b="1" dirty="0"/>
              <a:t>Applications of Shared nothing disk </a:t>
            </a:r>
            <a:r>
              <a:rPr lang="en-IN" b="1" dirty="0" err="1"/>
              <a:t>system</a:t>
            </a:r>
            <a:r>
              <a:rPr lang="en-IN" dirty="0" err="1"/>
              <a:t>Tera</a:t>
            </a:r>
            <a:r>
              <a:rPr lang="en-IN" dirty="0"/>
              <a:t> data database machine.</a:t>
            </a:r>
          </a:p>
          <a:p>
            <a:r>
              <a:rPr lang="en-IN" dirty="0"/>
              <a:t>The Grace and Gamma research prototypes.</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r>
              <a:rPr lang="en-IN" dirty="0"/>
              <a:t>Hierarchical System or Non-Uniform Memory Architecture</a:t>
            </a:r>
          </a:p>
          <a:p>
            <a:r>
              <a:rPr lang="en-IN" dirty="0"/>
              <a:t>Hierarchical model system is a hybrid of shared memory system, shared disk system and shared nothing system.</a:t>
            </a:r>
          </a:p>
          <a:p>
            <a:r>
              <a:rPr lang="en-IN" dirty="0"/>
              <a:t>Hierarchical model is also known as </a:t>
            </a:r>
            <a:r>
              <a:rPr lang="en-IN" b="1" dirty="0"/>
              <a:t>Non-Uniform Memory Architecture (NUMA).</a:t>
            </a:r>
            <a:endParaRPr lang="en-IN" dirty="0"/>
          </a:p>
          <a:p>
            <a:r>
              <a:rPr lang="en-IN" dirty="0"/>
              <a:t>In this system each group of processor has a local memory. But processors from other groups can access memory which is associated with the other group in coherent.</a:t>
            </a:r>
          </a:p>
          <a:p>
            <a:r>
              <a:rPr lang="en-IN" b="1" dirty="0"/>
              <a:t>NUMA</a:t>
            </a:r>
            <a:r>
              <a:rPr lang="en-IN" dirty="0"/>
              <a:t> uses local and remote memory(Memory from other group), hence it will take longer time to communicate with each other.</a:t>
            </a:r>
          </a:p>
          <a:p>
            <a:r>
              <a:rPr lang="en-IN" b="1" dirty="0"/>
              <a:t>Advantages of </a:t>
            </a:r>
            <a:r>
              <a:rPr lang="en-IN" b="1" dirty="0" err="1"/>
              <a:t>NUMA</a:t>
            </a:r>
            <a:r>
              <a:rPr lang="en-IN" dirty="0" err="1"/>
              <a:t>Improves</a:t>
            </a:r>
            <a:r>
              <a:rPr lang="en-IN" dirty="0"/>
              <a:t> the scalability of the system.</a:t>
            </a:r>
          </a:p>
          <a:p>
            <a:r>
              <a:rPr lang="en-IN" dirty="0"/>
              <a:t>Memory bottleneck(shortage of memory) problem is minimized in this architecture.</a:t>
            </a:r>
          </a:p>
          <a:p>
            <a:r>
              <a:rPr lang="en-IN" b="1" dirty="0"/>
              <a:t>Disadvantages of NUMA</a:t>
            </a:r>
            <a:r>
              <a:rPr lang="en-IN" dirty="0" smtClean="0"/>
              <a:t/>
            </a:r>
            <a:br>
              <a:rPr lang="en-IN" dirty="0" smtClean="0"/>
            </a:br>
            <a:r>
              <a:rPr lang="en-IN" dirty="0"/>
              <a:t>The cost of the architecture is higher compared to other architectures.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Intra-Query Parallelism</a:t>
            </a:r>
          </a:p>
          <a:p>
            <a:r>
              <a:rPr lang="en-IN" dirty="0"/>
              <a:t>Intra-query parallelism is a form of parallelism in the evaluation of database queries, in which a single query is decomposed into smaller tasks that execute concurrently on multiple processors.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3A11ABF065C74A83F726546F44CFCD" ma:contentTypeVersion="6" ma:contentTypeDescription="Create a new document." ma:contentTypeScope="" ma:versionID="2d92a8a1e21ea7bbd8b6a92b7e7560d9">
  <xsd:schema xmlns:xsd="http://www.w3.org/2001/XMLSchema" xmlns:xs="http://www.w3.org/2001/XMLSchema" xmlns:p="http://schemas.microsoft.com/office/2006/metadata/properties" xmlns:ns2="f9d92678-17ca-4ef0-8423-274b48237a15" xmlns:ns3="6aaea026-9320-4bd0-bd66-90815ec77af8" targetNamespace="http://schemas.microsoft.com/office/2006/metadata/properties" ma:root="true" ma:fieldsID="ac03c248bb415ea65214897effee7ad6" ns2:_="" ns3:_="">
    <xsd:import namespace="f9d92678-17ca-4ef0-8423-274b48237a15"/>
    <xsd:import namespace="6aaea026-9320-4bd0-bd66-90815ec77af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d92678-17ca-4ef0-8423-274b48237a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aaea026-9320-4bd0-bd66-90815ec77af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D4E4499-A6A9-449D-A607-C0119BE3FC11}"/>
</file>

<file path=customXml/itemProps2.xml><?xml version="1.0" encoding="utf-8"?>
<ds:datastoreItem xmlns:ds="http://schemas.openxmlformats.org/officeDocument/2006/customXml" ds:itemID="{3B6F9947-851D-45A3-81E5-9B49FEF9CB79}"/>
</file>

<file path=customXml/itemProps3.xml><?xml version="1.0" encoding="utf-8"?>
<ds:datastoreItem xmlns:ds="http://schemas.openxmlformats.org/officeDocument/2006/customXml" ds:itemID="{1A2501F1-DE30-4429-8CCA-90B3C6632BB9}"/>
</file>

<file path=docProps/app.xml><?xml version="1.0" encoding="utf-8"?>
<Properties xmlns="http://schemas.openxmlformats.org/officeDocument/2006/extended-properties" xmlns:vt="http://schemas.openxmlformats.org/officeDocument/2006/docPropsVTypes">
  <Template>Flow</Template>
  <TotalTime>190</TotalTime>
  <Words>2300</Words>
  <Application>Microsoft Office PowerPoint</Application>
  <PresentationFormat>On-screen Show (4:3)</PresentationFormat>
  <Paragraphs>120</Paragraphs>
  <Slides>43</Slides>
  <Notes>1</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Flow</vt:lpstr>
      <vt:lpstr>ADBMS</vt:lpstr>
      <vt:lpstr>Slide 2</vt:lpstr>
      <vt:lpstr>Slide 3</vt:lpstr>
      <vt:lpstr>Slide 4</vt:lpstr>
      <vt:lpstr>Slide 5</vt:lpstr>
      <vt:lpstr>Slide 6</vt:lpstr>
      <vt:lpstr>Slide 7</vt:lpstr>
      <vt:lpstr>Slide 8</vt:lpstr>
      <vt:lpstr>Slide 9</vt:lpstr>
      <vt:lpstr>Slide 10</vt:lpstr>
      <vt:lpstr>Slide 11</vt:lpstr>
      <vt:lpstr>Introduction to Database Parallelism </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ADBMS</dc:title>
  <dc:creator>User</dc:creator>
  <cp:lastModifiedBy>User</cp:lastModifiedBy>
  <cp:revision>4</cp:revision>
  <dcterms:created xsi:type="dcterms:W3CDTF">2020-10-06T09:38:37Z</dcterms:created>
  <dcterms:modified xsi:type="dcterms:W3CDTF">2020-10-08T11:37:54Z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0x0101003B3A11ABF065C74A83F726546F44CFCD</vt:lpwstr>
  </property>
</Properties>
</file>